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png" ContentType="image/png"/>
  <Override PartName="/ppt/media/image5.gif" ContentType="image/gif"/>
  <Override PartName="/ppt/media/image26.png" ContentType="image/png"/>
  <Override PartName="/ppt/media/image3.gif" ContentType="image/gif"/>
  <Override PartName="/ppt/media/image24.png" ContentType="image/png"/>
  <Override PartName="/ppt/media/image1.gif" ContentType="image/gif"/>
  <Override PartName="/ppt/media/image23.png" ContentType="image/png"/>
  <Override PartName="/ppt/media/image22.png" ContentType="image/png"/>
  <Override PartName="/ppt/media/image20.png" ContentType="image/png"/>
  <Override PartName="/ppt/media/image18.png" ContentType="image/png"/>
  <Override PartName="/ppt/media/image21.png" ContentType="image/png"/>
  <Override PartName="/ppt/media/image19.png" ContentType="image/png"/>
  <Override PartName="/ppt/media/image16.gif" ContentType="image/gif"/>
  <Override PartName="/ppt/media/image15.png" ContentType="image/png"/>
  <Override PartName="/ppt/media/image17.png" ContentType="image/png"/>
  <Override PartName="/ppt/media/image14.gif" ContentType="image/gif"/>
  <Override PartName="/ppt/media/image13.png" ContentType="image/png"/>
  <Override PartName="/ppt/media/image34.gif" ContentType="image/gif"/>
  <Override PartName="/ppt/media/image35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44.png" ContentType="image/png"/>
  <Override PartName="/ppt/media/image40.gif" ContentType="image/gif"/>
  <Override PartName="/ppt/media/image33.png" ContentType="image/png"/>
  <Override PartName="/ppt/media/image38.png" ContentType="image/png"/>
  <Override PartName="/ppt/media/image8.png" ContentType="image/png"/>
  <Override PartName="/ppt/media/image45.png" ContentType="image/png"/>
  <Override PartName="/ppt/media/image10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39.png" ContentType="image/png"/>
  <Override PartName="/ppt/media/image9.png" ContentType="image/png"/>
  <Override PartName="/ppt/media/image4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27.gif" ContentType="image/gif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ES" sz="4400" spc="-1" strike="noStrike">
                <a:latin typeface="Arial"/>
              </a:rPr>
              <a:t>Pulse para editar el </a:t>
            </a:r>
            <a:r>
              <a:rPr b="0" lang="es-ES" sz="4400" spc="-1" strike="noStrike">
                <a:latin typeface="Arial"/>
              </a:rPr>
              <a:t>formato del texto de </a:t>
            </a:r>
            <a:r>
              <a:rPr b="0" lang="es-ES" sz="4400" spc="-1" strike="noStrike">
                <a:latin typeface="Arial"/>
              </a:rPr>
              <a:t>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13.38.93.145:8000/" TargetMode="External"/><Relationship Id="rId2" Type="http://schemas.openxmlformats.org/officeDocument/2006/relationships/image" Target="../media/image34.gi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4;p14"/>
          <p:cNvSpPr/>
          <p:nvPr/>
        </p:nvSpPr>
        <p:spPr>
          <a:xfrm>
            <a:off x="779040" y="1506600"/>
            <a:ext cx="7585200" cy="33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MANTENIMIENTO PREDICTIVO</a:t>
            </a:r>
            <a:endParaRPr b="0" lang="es-ES" sz="2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21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Predicción del fallo de máquinas de producción a partir de datos de un sistema de sensores.</a:t>
            </a:r>
            <a:endParaRPr b="0" lang="es-E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Autor: Oscar Rojo Martı́n</a:t>
            </a: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Tutor: Lorena Polo Navarro</a:t>
            </a: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Profesor: Antonio Lozano Bagén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39" name="Google Shape;65;p14"/>
          <p:cNvSpPr/>
          <p:nvPr/>
        </p:nvSpPr>
        <p:spPr>
          <a:xfrm>
            <a:off x="1842480" y="1172880"/>
            <a:ext cx="545868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Máster Universitario en Ciencia de Datos</a:t>
            </a:r>
            <a:r>
              <a:rPr b="0" lang="en" sz="2000" spc="-1" strike="noStrike">
                <a:solidFill>
                  <a:srgbClr val="e6ebff"/>
                </a:solidFill>
                <a:latin typeface="Montserrat"/>
                <a:ea typeface="Montserrat"/>
              </a:rPr>
              <a:t>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TRABAJO FINAL DE MÁSTER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40" name="Google Shape;66;p14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7;p14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42" name="Google Shape;68;p14"/>
          <p:cNvSpPr/>
          <p:nvPr/>
        </p:nvSpPr>
        <p:spPr>
          <a:xfrm flipH="1" rot="10800000">
            <a:off x="3044160" y="3619800"/>
            <a:ext cx="305496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Google Shape;69;p14"/>
          <p:cNvSpPr/>
          <p:nvPr/>
        </p:nvSpPr>
        <p:spPr>
          <a:xfrm flipH="1" rot="10800000">
            <a:off x="3044160" y="4617720"/>
            <a:ext cx="305496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74;p15"/>
          <p:cNvSpPr/>
          <p:nvPr/>
        </p:nvSpPr>
        <p:spPr>
          <a:xfrm>
            <a:off x="2975040" y="495360"/>
            <a:ext cx="31932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Qué vamos a ver?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5" name="Google Shape;75;p15"/>
          <p:cNvSpPr/>
          <p:nvPr/>
        </p:nvSpPr>
        <p:spPr>
          <a:xfrm>
            <a:off x="1493640" y="1480320"/>
            <a:ext cx="5798880" cy="26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marL="228600" indent="-272880">
              <a:lnSpc>
                <a:spcPct val="146000"/>
              </a:lnSpc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Contexto y justificación</a:t>
            </a:r>
            <a:endParaRPr b="0" lang="es-ES" sz="2000" spc="-1" strike="noStrike">
              <a:latin typeface="Arial"/>
            </a:endParaRPr>
          </a:p>
          <a:p>
            <a:pPr marL="228600" indent="-272880">
              <a:lnSpc>
                <a:spcPct val="146000"/>
              </a:lnSpc>
              <a:spcBef>
                <a:spcPts val="201"/>
              </a:spcBef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Objetivos</a:t>
            </a:r>
            <a:endParaRPr b="0" lang="es-ES" sz="2000" spc="-1" strike="noStrike">
              <a:latin typeface="Arial"/>
            </a:endParaRPr>
          </a:p>
          <a:p>
            <a:pPr marL="228600" indent="-272880">
              <a:lnSpc>
                <a:spcPct val="146000"/>
              </a:lnSpc>
              <a:spcBef>
                <a:spcPts val="201"/>
              </a:spcBef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Desarrollo del trabajo</a:t>
            </a:r>
            <a:endParaRPr b="0" lang="es-ES" sz="2000" spc="-1" strike="noStrike">
              <a:latin typeface="Arial"/>
            </a:endParaRPr>
          </a:p>
          <a:p>
            <a:pPr marL="228600" indent="-272880">
              <a:lnSpc>
                <a:spcPct val="146000"/>
              </a:lnSpc>
              <a:spcBef>
                <a:spcPts val="201"/>
              </a:spcBef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Resultados obtenidos</a:t>
            </a:r>
            <a:endParaRPr b="0" lang="es-ES" sz="2000" spc="-1" strike="noStrike">
              <a:latin typeface="Arial"/>
            </a:endParaRPr>
          </a:p>
          <a:p>
            <a:pPr marL="228600" indent="-272880">
              <a:lnSpc>
                <a:spcPct val="146000"/>
              </a:lnSpc>
              <a:spcBef>
                <a:spcPts val="201"/>
              </a:spcBef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Conclusiones</a:t>
            </a:r>
            <a:endParaRPr b="0" lang="es-ES" sz="2000" spc="-1" strike="noStrike">
              <a:latin typeface="Arial"/>
            </a:endParaRPr>
          </a:p>
          <a:p>
            <a:pPr marL="228600" indent="-272880">
              <a:lnSpc>
                <a:spcPct val="146000"/>
              </a:lnSpc>
              <a:spcBef>
                <a:spcPts val="201"/>
              </a:spcBef>
              <a:buClr>
                <a:srgbClr val="e6ebff"/>
              </a:buClr>
              <a:buFont typeface="Sulphur Point"/>
              <a:buAutoNum type="arabicPeriod"/>
            </a:pPr>
            <a:r>
              <a:rPr b="1" lang="en" sz="20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Futuras líneas de trabajo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46" name="Google Shape;76;p15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77;p15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48" name="Google Shape;78;p15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83;p16"/>
          <p:cNvSpPr/>
          <p:nvPr/>
        </p:nvSpPr>
        <p:spPr>
          <a:xfrm>
            <a:off x="780840" y="540000"/>
            <a:ext cx="7497360" cy="32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Contexto.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Líneas de investigación y recopilación información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Papers y entrevistas a: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Mantenimiento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Bombas de Agua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50" name="Google Shape;84;p16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85;p16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52" name="Google Shape;86;p16"/>
          <p:cNvSpPr/>
          <p:nvPr/>
        </p:nvSpPr>
        <p:spPr>
          <a:xfrm>
            <a:off x="2957040" y="495360"/>
            <a:ext cx="3229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Contexto y justificación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3" name="Google Shape;87;p16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" name="Google Shape;88;p16" descr=""/>
          <p:cNvPicPr/>
          <p:nvPr/>
        </p:nvPicPr>
        <p:blipFill>
          <a:blip r:embed="rId3"/>
          <a:stretch/>
        </p:blipFill>
        <p:spPr>
          <a:xfrm>
            <a:off x="6633360" y="1800000"/>
            <a:ext cx="667440" cy="31896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89;p16" descr=""/>
          <p:cNvPicPr/>
          <p:nvPr/>
        </p:nvPicPr>
        <p:blipFill>
          <a:blip r:embed="rId4"/>
          <a:stretch/>
        </p:blipFill>
        <p:spPr>
          <a:xfrm>
            <a:off x="7433640" y="1800000"/>
            <a:ext cx="486000" cy="35964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90;p16" descr=""/>
          <p:cNvPicPr/>
          <p:nvPr/>
        </p:nvPicPr>
        <p:blipFill>
          <a:blip r:embed="rId5"/>
          <a:stretch/>
        </p:blipFill>
        <p:spPr>
          <a:xfrm>
            <a:off x="4403160" y="1800000"/>
            <a:ext cx="598320" cy="32544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91;p16" descr=""/>
          <p:cNvPicPr/>
          <p:nvPr/>
        </p:nvPicPr>
        <p:blipFill>
          <a:blip r:embed="rId6"/>
          <a:stretch/>
        </p:blipFill>
        <p:spPr>
          <a:xfrm>
            <a:off x="4986360" y="2988000"/>
            <a:ext cx="2689200" cy="1764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92;p16" descr=""/>
          <p:cNvPicPr/>
          <p:nvPr/>
        </p:nvPicPr>
        <p:blipFill>
          <a:blip r:embed="rId7"/>
          <a:stretch/>
        </p:blipFill>
        <p:spPr>
          <a:xfrm>
            <a:off x="971280" y="2841120"/>
            <a:ext cx="3439440" cy="183852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93;p16" descr=""/>
          <p:cNvPicPr/>
          <p:nvPr/>
        </p:nvPicPr>
        <p:blipFill>
          <a:blip r:embed="rId8"/>
          <a:stretch/>
        </p:blipFill>
        <p:spPr>
          <a:xfrm>
            <a:off x="5134680" y="1800000"/>
            <a:ext cx="523440" cy="29772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94;p16" descr=""/>
          <p:cNvPicPr/>
          <p:nvPr/>
        </p:nvPicPr>
        <p:blipFill>
          <a:blip r:embed="rId9"/>
          <a:stretch/>
        </p:blipFill>
        <p:spPr>
          <a:xfrm>
            <a:off x="5790960" y="1800000"/>
            <a:ext cx="709200" cy="29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99;p17"/>
          <p:cNvSpPr/>
          <p:nvPr/>
        </p:nvSpPr>
        <p:spPr>
          <a:xfrm>
            <a:off x="1493640" y="1227240"/>
            <a:ext cx="5798880" cy="26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marL="457200" indent="-343080">
              <a:lnSpc>
                <a:spcPct val="146000"/>
              </a:lnSpc>
              <a:buClr>
                <a:srgbClr val="e6ebff"/>
              </a:buClr>
              <a:buFont typeface="Sulphur Point"/>
              <a:buChar char="●"/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Principal: Herramienta para predecir la rotura de máquina</a:t>
            </a:r>
            <a:endParaRPr b="0" lang="es-ES" sz="1800" spc="-1" strike="noStrike">
              <a:latin typeface="Arial"/>
            </a:endParaRPr>
          </a:p>
          <a:p>
            <a:pPr lvl="1" marL="914400" indent="-343080">
              <a:lnSpc>
                <a:spcPct val="146000"/>
              </a:lnSpc>
              <a:buClr>
                <a:srgbClr val="e6ebff"/>
              </a:buClr>
              <a:buFont typeface="Sulphur Point"/>
              <a:buChar char="○"/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Buscar Modelo de predicción.</a:t>
            </a:r>
            <a:endParaRPr b="0" lang="es-ES" sz="1800" spc="-1" strike="noStrike">
              <a:latin typeface="Arial"/>
            </a:endParaRPr>
          </a:p>
          <a:p>
            <a:pPr lvl="1" marL="914400" indent="-343080">
              <a:lnSpc>
                <a:spcPct val="146000"/>
              </a:lnSpc>
              <a:buClr>
                <a:srgbClr val="e6ebff"/>
              </a:buClr>
              <a:buFont typeface="Sulphur Point"/>
              <a:buChar char="○"/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App-Web para ver los sensores y realizar predicción.</a:t>
            </a:r>
            <a:endParaRPr b="0" lang="es-ES" sz="1800" spc="-1" strike="noStrike">
              <a:latin typeface="Arial"/>
            </a:endParaRPr>
          </a:p>
          <a:p>
            <a:pPr lvl="1" marL="914400" indent="-343080">
              <a:lnSpc>
                <a:spcPct val="146000"/>
              </a:lnSpc>
              <a:buClr>
                <a:srgbClr val="e6ebff"/>
              </a:buClr>
              <a:buFont typeface="Sulphur Point"/>
              <a:buChar char="○"/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Ponerlo en producción.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2" name="Google Shape;100;p17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01;p17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64" name="Google Shape;102;p17"/>
          <p:cNvSpPr/>
          <p:nvPr/>
        </p:nvSpPr>
        <p:spPr>
          <a:xfrm>
            <a:off x="3163320" y="495360"/>
            <a:ext cx="24595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Objetivos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5" name="Google Shape;103;p17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08;p18"/>
          <p:cNvSpPr/>
          <p:nvPr/>
        </p:nvSpPr>
        <p:spPr>
          <a:xfrm>
            <a:off x="740520" y="1430280"/>
            <a:ext cx="2719440" cy="18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Diseño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Hardware y Software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67" name="Google Shape;109;p18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10;p18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69" name="Google Shape;111;p18"/>
          <p:cNvSpPr/>
          <p:nvPr/>
        </p:nvSpPr>
        <p:spPr>
          <a:xfrm>
            <a:off x="2980440" y="495360"/>
            <a:ext cx="310644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Desarrollo del trabajo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0" name="Google Shape;112;p18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" name="Google Shape;113;p18" descr=""/>
          <p:cNvPicPr/>
          <p:nvPr/>
        </p:nvPicPr>
        <p:blipFill>
          <a:blip r:embed="rId3"/>
          <a:stretch/>
        </p:blipFill>
        <p:spPr>
          <a:xfrm>
            <a:off x="4087080" y="1232280"/>
            <a:ext cx="4776480" cy="2007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4;p18" descr=""/>
          <p:cNvPicPr/>
          <p:nvPr/>
        </p:nvPicPr>
        <p:blipFill>
          <a:blip r:embed="rId4"/>
          <a:stretch/>
        </p:blipFill>
        <p:spPr>
          <a:xfrm>
            <a:off x="5118480" y="4096080"/>
            <a:ext cx="704160" cy="5835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15;p18" descr=""/>
          <p:cNvPicPr/>
          <p:nvPr/>
        </p:nvPicPr>
        <p:blipFill>
          <a:blip r:embed="rId5"/>
          <a:stretch/>
        </p:blipFill>
        <p:spPr>
          <a:xfrm>
            <a:off x="180000" y="2880000"/>
            <a:ext cx="3176280" cy="181980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16;p18" descr=""/>
          <p:cNvPicPr/>
          <p:nvPr/>
        </p:nvPicPr>
        <p:blipFill>
          <a:blip r:embed="rId6"/>
          <a:stretch/>
        </p:blipFill>
        <p:spPr>
          <a:xfrm>
            <a:off x="3600000" y="3540960"/>
            <a:ext cx="871200" cy="44964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17;p18" descr=""/>
          <p:cNvPicPr/>
          <p:nvPr/>
        </p:nvPicPr>
        <p:blipFill>
          <a:blip r:embed="rId7"/>
          <a:stretch/>
        </p:blipFill>
        <p:spPr>
          <a:xfrm>
            <a:off x="4685760" y="3510360"/>
            <a:ext cx="1110240" cy="41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18;p18" descr=""/>
          <p:cNvPicPr/>
          <p:nvPr/>
        </p:nvPicPr>
        <p:blipFill>
          <a:blip r:embed="rId8"/>
          <a:stretch/>
        </p:blipFill>
        <p:spPr>
          <a:xfrm>
            <a:off x="7568280" y="3510360"/>
            <a:ext cx="1236240" cy="466920"/>
          </a:xfrm>
          <a:prstGeom prst="rect">
            <a:avLst/>
          </a:prstGeom>
          <a:ln w="0">
            <a:noFill/>
          </a:ln>
        </p:spPr>
      </p:pic>
      <p:pic>
        <p:nvPicPr>
          <p:cNvPr id="77" name="Google Shape;119;p18" descr=""/>
          <p:cNvPicPr/>
          <p:nvPr/>
        </p:nvPicPr>
        <p:blipFill>
          <a:blip r:embed="rId9"/>
          <a:stretch/>
        </p:blipFill>
        <p:spPr>
          <a:xfrm>
            <a:off x="3600000" y="4230000"/>
            <a:ext cx="1363680" cy="44964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120;p18" descr=""/>
          <p:cNvPicPr/>
          <p:nvPr/>
        </p:nvPicPr>
        <p:blipFill>
          <a:blip r:embed="rId10"/>
          <a:stretch/>
        </p:blipFill>
        <p:spPr>
          <a:xfrm>
            <a:off x="8100360" y="4230000"/>
            <a:ext cx="704160" cy="44964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1;p18" descr=""/>
          <p:cNvPicPr/>
          <p:nvPr/>
        </p:nvPicPr>
        <p:blipFill>
          <a:blip r:embed="rId11"/>
          <a:stretch/>
        </p:blipFill>
        <p:spPr>
          <a:xfrm>
            <a:off x="5977440" y="3604320"/>
            <a:ext cx="1327680" cy="101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26;p19"/>
          <p:cNvSpPr/>
          <p:nvPr/>
        </p:nvSpPr>
        <p:spPr>
          <a:xfrm rot="21588600">
            <a:off x="185400" y="989640"/>
            <a:ext cx="8640000" cy="34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Aprendizaje Automático</a:t>
            </a:r>
            <a:endParaRPr b="0" lang="es-ES" sz="1600" spc="-1" strike="noStrike">
              <a:latin typeface="Arial"/>
            </a:endParaRPr>
          </a:p>
          <a:p>
            <a:pPr algn="r"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Dataset seleccionado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Metricas utilizadas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r"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r">
              <a:lnSpc>
                <a:spcPct val="2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 </a:t>
            </a:r>
            <a:r>
              <a:rPr b="0" lang="en" sz="16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Algoritmos utilizados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81" name="Google Shape;127;p19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128;p19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83" name="Google Shape;129;p19"/>
          <p:cNvSpPr/>
          <p:nvPr/>
        </p:nvSpPr>
        <p:spPr>
          <a:xfrm>
            <a:off x="2980440" y="495360"/>
            <a:ext cx="310644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Desarrollo del trabajo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4" name="Google Shape;130;p19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Google Shape;131;p19" descr=""/>
          <p:cNvPicPr/>
          <p:nvPr/>
        </p:nvPicPr>
        <p:blipFill>
          <a:blip r:embed="rId3"/>
          <a:stretch/>
        </p:blipFill>
        <p:spPr>
          <a:xfrm>
            <a:off x="540000" y="3791160"/>
            <a:ext cx="1891440" cy="106848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32;p19" descr=""/>
          <p:cNvPicPr/>
          <p:nvPr/>
        </p:nvPicPr>
        <p:blipFill>
          <a:blip r:embed="rId4"/>
          <a:stretch/>
        </p:blipFill>
        <p:spPr>
          <a:xfrm>
            <a:off x="1391400" y="1429560"/>
            <a:ext cx="1819080" cy="102312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33;p19" descr=""/>
          <p:cNvPicPr/>
          <p:nvPr/>
        </p:nvPicPr>
        <p:blipFill>
          <a:blip r:embed="rId5"/>
          <a:stretch/>
        </p:blipFill>
        <p:spPr>
          <a:xfrm>
            <a:off x="6084720" y="2700000"/>
            <a:ext cx="3058920" cy="17157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34;p19" descr=""/>
          <p:cNvPicPr/>
          <p:nvPr/>
        </p:nvPicPr>
        <p:blipFill>
          <a:blip r:embed="rId6"/>
          <a:stretch/>
        </p:blipFill>
        <p:spPr>
          <a:xfrm>
            <a:off x="5138280" y="1275120"/>
            <a:ext cx="1424880" cy="106848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36;p19"/>
          <p:cNvSpPr/>
          <p:nvPr/>
        </p:nvSpPr>
        <p:spPr>
          <a:xfrm flipH="1">
            <a:off x="6659280" y="1800000"/>
            <a:ext cx="1259640" cy="333360"/>
          </a:xfrm>
          <a:prstGeom prst="curvedConnector3">
            <a:avLst>
              <a:gd name="adj1" fmla="val 102"/>
            </a:avLst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137;p19"/>
          <p:cNvSpPr/>
          <p:nvPr/>
        </p:nvSpPr>
        <p:spPr>
          <a:xfrm rot="5400000">
            <a:off x="900000" y="3239640"/>
            <a:ext cx="719640" cy="360"/>
          </a:xfrm>
          <a:prstGeom prst="curvedConnector2">
            <a:avLst/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138;p19"/>
          <p:cNvSpPr/>
          <p:nvPr/>
        </p:nvSpPr>
        <p:spPr>
          <a:xfrm flipH="1" rot="5400000">
            <a:off x="6518520" y="4510440"/>
            <a:ext cx="330480" cy="309960"/>
          </a:xfrm>
          <a:prstGeom prst="curvedConnector3">
            <a:avLst>
              <a:gd name="adj1" fmla="val 3850"/>
            </a:avLst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7"/>
          <a:stretch/>
        </p:blipFill>
        <p:spPr>
          <a:xfrm>
            <a:off x="2700000" y="2880000"/>
            <a:ext cx="3239640" cy="9493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37;p 1"/>
          <p:cNvSpPr/>
          <p:nvPr/>
        </p:nvSpPr>
        <p:spPr>
          <a:xfrm flipH="1" rot="16200000">
            <a:off x="804600" y="1524960"/>
            <a:ext cx="540000" cy="369000"/>
          </a:xfrm>
          <a:prstGeom prst="curvedConnector2">
            <a:avLst/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43;p20"/>
          <p:cNvSpPr/>
          <p:nvPr/>
        </p:nvSpPr>
        <p:spPr>
          <a:xfrm>
            <a:off x="443880" y="900000"/>
            <a:ext cx="8375760" cy="39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Objetivos parciales:</a:t>
            </a:r>
            <a:endParaRPr b="0" lang="es-ES" sz="1800" spc="-1" strike="noStrike">
              <a:latin typeface="Arial"/>
            </a:endParaRPr>
          </a:p>
          <a:p>
            <a:pPr marL="457200" indent="457200"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Modelo de predicción</a:t>
            </a:r>
            <a:endParaRPr b="0" lang="es-ES" sz="1800" spc="-1" strike="noStrike">
              <a:latin typeface="Arial"/>
            </a:endParaRPr>
          </a:p>
          <a:p>
            <a:pPr marL="1371600" indent="457200" algn="r"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marL="1371600" indent="457200" algn="r"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marL="1371600" indent="457200" algn="r"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Desarrollo plataforma web</a:t>
            </a:r>
            <a:endParaRPr b="0" lang="es-ES" sz="1800" spc="-1" strike="noStrike">
              <a:latin typeface="Arial"/>
            </a:endParaRPr>
          </a:p>
          <a:p>
            <a:pPr marL="1371600" indent="457200" algn="r"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marL="1371600" indent="457200" algn="r"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Puesta en producción</a:t>
            </a:r>
            <a:endParaRPr b="0" lang="es-ES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Objetivo global:</a:t>
            </a:r>
            <a:endParaRPr b="0" lang="es-ES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2100" spc="-1" strike="noStrike" u="sng">
                <a:solidFill>
                  <a:srgbClr val="8bc34a"/>
                </a:solidFill>
                <a:uFillTx/>
                <a:latin typeface="Sulphur Point"/>
                <a:ea typeface="Sulphur Point"/>
                <a:hlinkClick r:id="rId1"/>
              </a:rPr>
              <a:t>http://13.38.93.145:8000/</a:t>
            </a:r>
            <a:endParaRPr b="0" lang="es-ES" sz="2100" spc="-1" strike="noStrike">
              <a:latin typeface="Arial"/>
            </a:endParaRPr>
          </a:p>
        </p:txBody>
      </p:sp>
      <p:pic>
        <p:nvPicPr>
          <p:cNvPr id="95" name="Google Shape;144;p20" descr=""/>
          <p:cNvPicPr/>
          <p:nvPr/>
        </p:nvPicPr>
        <p:blipFill>
          <a:blip r:embed="rId2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45;p20" descr=""/>
          <p:cNvPicPr/>
          <p:nvPr/>
        </p:nvPicPr>
        <p:blipFill>
          <a:blip r:embed="rId3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97" name="Google Shape;146;p20"/>
          <p:cNvSpPr/>
          <p:nvPr/>
        </p:nvSpPr>
        <p:spPr>
          <a:xfrm>
            <a:off x="2980440" y="495360"/>
            <a:ext cx="310644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Resultados obtenidos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8" name="Google Shape;147;p20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148;p20" descr=""/>
          <p:cNvPicPr/>
          <p:nvPr/>
        </p:nvPicPr>
        <p:blipFill>
          <a:blip r:embed="rId4"/>
          <a:stretch/>
        </p:blipFill>
        <p:spPr>
          <a:xfrm>
            <a:off x="5511240" y="3144960"/>
            <a:ext cx="3227760" cy="150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49;p20" descr=""/>
          <p:cNvPicPr/>
          <p:nvPr/>
        </p:nvPicPr>
        <p:blipFill>
          <a:blip r:embed="rId5"/>
          <a:stretch/>
        </p:blipFill>
        <p:spPr>
          <a:xfrm>
            <a:off x="651240" y="1767600"/>
            <a:ext cx="3747960" cy="206856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0;p20"/>
          <p:cNvSpPr/>
          <p:nvPr/>
        </p:nvSpPr>
        <p:spPr>
          <a:xfrm rot="10800000">
            <a:off x="4400640" y="2724480"/>
            <a:ext cx="1566720" cy="3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151;p20"/>
          <p:cNvSpPr/>
          <p:nvPr/>
        </p:nvSpPr>
        <p:spPr>
          <a:xfrm flipH="1" rot="10800000">
            <a:off x="3792960" y="1493280"/>
            <a:ext cx="106848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152;p20"/>
          <p:cNvSpPr/>
          <p:nvPr/>
        </p:nvSpPr>
        <p:spPr>
          <a:xfrm>
            <a:off x="4617360" y="4075560"/>
            <a:ext cx="7124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Google Shape;153;p20" descr=""/>
          <p:cNvPicPr/>
          <p:nvPr/>
        </p:nvPicPr>
        <p:blipFill>
          <a:blip r:embed="rId6"/>
          <a:stretch/>
        </p:blipFill>
        <p:spPr>
          <a:xfrm>
            <a:off x="6987960" y="1090800"/>
            <a:ext cx="1810440" cy="126792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4;p20" descr=""/>
          <p:cNvPicPr/>
          <p:nvPr/>
        </p:nvPicPr>
        <p:blipFill>
          <a:blip r:embed="rId7"/>
          <a:stretch/>
        </p:blipFill>
        <p:spPr>
          <a:xfrm>
            <a:off x="5007600" y="1239840"/>
            <a:ext cx="1941120" cy="9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59;p21"/>
          <p:cNvSpPr/>
          <p:nvPr/>
        </p:nvSpPr>
        <p:spPr>
          <a:xfrm>
            <a:off x="407160" y="1440000"/>
            <a:ext cx="8052480" cy="169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r">
              <a:lnSpc>
                <a:spcPct val="146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algn="r">
              <a:lnSpc>
                <a:spcPct val="146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algn="r">
              <a:lnSpc>
                <a:spcPct val="146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	</a:t>
            </a: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Aplicación web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46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Deep Learning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46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Generar un sistema 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de mantenimiento local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7" name="Google Shape;160;p21" descr=""/>
          <p:cNvPicPr/>
          <p:nvPr/>
        </p:nvPicPr>
        <p:blipFill>
          <a:blip r:embed="rId1"/>
          <a:stretch/>
        </p:blipFill>
        <p:spPr>
          <a:xfrm>
            <a:off x="7074720" y="441720"/>
            <a:ext cx="1590120" cy="46692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61;p21" descr=""/>
          <p:cNvPicPr/>
          <p:nvPr/>
        </p:nvPicPr>
        <p:blipFill>
          <a:blip r:embed="rId2"/>
          <a:stretch/>
        </p:blipFill>
        <p:spPr>
          <a:xfrm>
            <a:off x="478440" y="441720"/>
            <a:ext cx="1810440" cy="466920"/>
          </a:xfrm>
          <a:prstGeom prst="rect">
            <a:avLst/>
          </a:prstGeom>
          <a:ln w="0">
            <a:noFill/>
          </a:ln>
          <a:effectLst>
            <a:outerShdw algn="ctr" blurRad="76320" rotWithShape="0" sx="100500" sy="100500">
              <a:srgbClr val="000cd0">
                <a:alpha val="95000"/>
              </a:srgbClr>
            </a:outerShdw>
          </a:effectLst>
        </p:spPr>
      </p:pic>
      <p:sp>
        <p:nvSpPr>
          <p:cNvPr id="109" name="Google Shape;162;p21"/>
          <p:cNvSpPr/>
          <p:nvPr/>
        </p:nvSpPr>
        <p:spPr>
          <a:xfrm>
            <a:off x="2784240" y="495360"/>
            <a:ext cx="349884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0" tIns="103320" bIns="0" anchor="ctr">
            <a:no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e6ebff"/>
                </a:solidFill>
                <a:latin typeface="Sulphur Point"/>
                <a:ea typeface="Sulphur Point"/>
              </a:rPr>
              <a:t>Futuras líneas de trabajo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0" name="Google Shape;163;p21"/>
          <p:cNvSpPr/>
          <p:nvPr/>
        </p:nvSpPr>
        <p:spPr>
          <a:xfrm>
            <a:off x="3547080" y="989640"/>
            <a:ext cx="1697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164;p21" descr=""/>
          <p:cNvPicPr/>
          <p:nvPr/>
        </p:nvPicPr>
        <p:blipFill>
          <a:blip r:embed="rId3"/>
          <a:stretch/>
        </p:blipFill>
        <p:spPr>
          <a:xfrm>
            <a:off x="376920" y="3306600"/>
            <a:ext cx="2718720" cy="152604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65;p21" descr=""/>
          <p:cNvPicPr/>
          <p:nvPr/>
        </p:nvPicPr>
        <p:blipFill>
          <a:blip r:embed="rId4"/>
          <a:stretch/>
        </p:blipFill>
        <p:spPr>
          <a:xfrm>
            <a:off x="5760000" y="3169080"/>
            <a:ext cx="2370240" cy="133056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66;p21" descr=""/>
          <p:cNvPicPr/>
          <p:nvPr/>
        </p:nvPicPr>
        <p:blipFill>
          <a:blip r:embed="rId5"/>
          <a:stretch/>
        </p:blipFill>
        <p:spPr>
          <a:xfrm>
            <a:off x="7380000" y="1177200"/>
            <a:ext cx="1590120" cy="152244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67;p21" descr=""/>
          <p:cNvPicPr/>
          <p:nvPr/>
        </p:nvPicPr>
        <p:blipFill>
          <a:blip r:embed="rId6"/>
          <a:stretch/>
        </p:blipFill>
        <p:spPr>
          <a:xfrm>
            <a:off x="2656080" y="1491480"/>
            <a:ext cx="2112120" cy="158184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168;p21"/>
          <p:cNvSpPr/>
          <p:nvPr/>
        </p:nvSpPr>
        <p:spPr>
          <a:xfrm flipV="1">
            <a:off x="919080" y="1684080"/>
            <a:ext cx="1600560" cy="655200"/>
          </a:xfrm>
          <a:prstGeom prst="curvedConnector3">
            <a:avLst>
              <a:gd name="adj1" fmla="val -177"/>
            </a:avLst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169;p21"/>
          <p:cNvSpPr/>
          <p:nvPr/>
        </p:nvSpPr>
        <p:spPr>
          <a:xfrm>
            <a:off x="4320000" y="4142160"/>
            <a:ext cx="137916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oogle Shape;170;p21"/>
          <p:cNvSpPr/>
          <p:nvPr/>
        </p:nvSpPr>
        <p:spPr>
          <a:xfrm flipH="1">
            <a:off x="3257280" y="4140000"/>
            <a:ext cx="12420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68;p 1"/>
          <p:cNvSpPr/>
          <p:nvPr/>
        </p:nvSpPr>
        <p:spPr>
          <a:xfrm>
            <a:off x="5580000" y="1800000"/>
            <a:ext cx="1420560" cy="424080"/>
          </a:xfrm>
          <a:prstGeom prst="curvedConnector3">
            <a:avLst>
              <a:gd name="adj1" fmla="val -177"/>
            </a:avLst>
          </a:prstGeom>
          <a:noFill/>
          <a:ln w="381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2023-01-21T18:45:52Z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